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itRyeLzMvVxhRREJEqsXAsdopZ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F031AD-C7D9-4310-A3F5-0750BB9B59AC}">
  <a:tblStyle styleId="{B6F031AD-C7D9-4310-A3F5-0750BB9B59A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0547425-33DB-45E5-95D6-F01C1E7E18CE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 2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4"/>
          <p:cNvPicPr preferRelativeResize="0"/>
          <p:nvPr/>
        </p:nvPicPr>
        <p:blipFill rotWithShape="1">
          <a:blip r:embed="rId2">
            <a:alphaModFix/>
          </a:blip>
          <a:srcRect l="59061"/>
          <a:stretch/>
        </p:blipFill>
        <p:spPr>
          <a:xfrm>
            <a:off x="5400674" y="0"/>
            <a:ext cx="37433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4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1"/>
            <a:ext cx="1305717" cy="75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6">
  <p:cSld name="2_Title and Content 6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3" descr="A picture containing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59169"/>
          <a:stretch/>
        </p:blipFill>
        <p:spPr>
          <a:xfrm>
            <a:off x="0" y="0"/>
            <a:ext cx="9144000" cy="210002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>
            <a:off x="1413932" y="396841"/>
            <a:ext cx="631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>
            <a:off x="571952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2"/>
          </p:nvPr>
        </p:nvSpPr>
        <p:spPr>
          <a:xfrm>
            <a:off x="3343254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3"/>
          </p:nvPr>
        </p:nvSpPr>
        <p:spPr>
          <a:xfrm>
            <a:off x="6077987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23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7">
  <p:cSld name="2_Title and Content 7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4"/>
          <p:cNvSpPr txBox="1">
            <a:spLocks noGrp="1"/>
          </p:cNvSpPr>
          <p:nvPr>
            <p:ph type="title"/>
          </p:nvPr>
        </p:nvSpPr>
        <p:spPr>
          <a:xfrm>
            <a:off x="457199" y="1531535"/>
            <a:ext cx="81444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body" idx="1"/>
          </p:nvPr>
        </p:nvSpPr>
        <p:spPr>
          <a:xfrm>
            <a:off x="457200" y="2322962"/>
            <a:ext cx="81444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2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8">
  <p:cSld name="2_Title and Content 8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5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457200" y="959153"/>
            <a:ext cx="35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1"/>
          </p:nvPr>
        </p:nvSpPr>
        <p:spPr>
          <a:xfrm>
            <a:off x="5458265" y="1200151"/>
            <a:ext cx="3172200" cy="3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3" name="Google Shape;93;p25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9">
  <p:cSld name="2_Title and Content 9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6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6346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47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p26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1587" y="1200151"/>
            <a:ext cx="5291716" cy="318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6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6"/>
          <p:cNvSpPr>
            <a:spLocks noGrp="1"/>
          </p:cNvSpPr>
          <p:nvPr>
            <p:ph type="pic" idx="2"/>
          </p:nvPr>
        </p:nvSpPr>
        <p:spPr>
          <a:xfrm>
            <a:off x="4787900" y="1425575"/>
            <a:ext cx="4044900" cy="26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0">
  <p:cSld name="1_Title and Content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7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7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4387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47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2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7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3325" y="199498"/>
            <a:ext cx="3322194" cy="4339061"/>
          </a:xfrm>
          <a:prstGeom prst="rect">
            <a:avLst/>
          </a:prstGeom>
          <a:noFill/>
          <a:ln>
            <a:noFill/>
          </a:ln>
          <a:effectLst>
            <a:outerShdw blurRad="266700" dist="139700" dir="2700000" algn="tl" rotWithShape="0">
              <a:srgbClr val="000000">
                <a:alpha val="17647"/>
              </a:srgbClr>
            </a:outerShdw>
          </a:effectLst>
        </p:spPr>
      </p:pic>
      <p:sp>
        <p:nvSpPr>
          <p:cNvPr id="111" name="Google Shape;111;p27"/>
          <p:cNvSpPr>
            <a:spLocks noGrp="1"/>
          </p:cNvSpPr>
          <p:nvPr>
            <p:ph type="pic" idx="2"/>
          </p:nvPr>
        </p:nvSpPr>
        <p:spPr>
          <a:xfrm>
            <a:off x="5463577" y="337005"/>
            <a:ext cx="3068400" cy="4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1">
  <p:cSld name="2_Title and Content 10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8" descr="A person sitting at a table using a compu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7390"/>
          <a:stretch/>
        </p:blipFill>
        <p:spPr>
          <a:xfrm>
            <a:off x="976500" y="0"/>
            <a:ext cx="8167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8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9606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457200" y="1148532"/>
            <a:ext cx="2710800" cy="19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28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1_Custom Layout 3"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4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4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29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260" y="3784981"/>
            <a:ext cx="1305718" cy="75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9" descr="A person on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8503"/>
          <a:stretch/>
        </p:blipFill>
        <p:spPr>
          <a:xfrm>
            <a:off x="5349710" y="0"/>
            <a:ext cx="379428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1_Custom Layout 4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4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4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27" name="Google Shape;127;p30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260" y="3784981"/>
            <a:ext cx="1305718" cy="75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0" descr="A picture containing computer, sitting, laptop, you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9061"/>
          <a:stretch/>
        </p:blipFill>
        <p:spPr>
          <a:xfrm>
            <a:off x="5400674" y="0"/>
            <a:ext cx="37433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2">
  <p:cSld name="2_Title and Content 11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1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1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31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1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B61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5">
  <p:cSld name="2_Title and Content 5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5" descr="A picture containing food,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5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15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5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2_Title and Content 2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6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3729" t="44744"/>
          <a:stretch/>
        </p:blipFill>
        <p:spPr>
          <a:xfrm>
            <a:off x="6741762" y="2301498"/>
            <a:ext cx="2402239" cy="2842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8190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65559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1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7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44817" r="8000"/>
          <a:stretch/>
        </p:blipFill>
        <p:spPr>
          <a:xfrm>
            <a:off x="4829695" y="0"/>
            <a:ext cx="431430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7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5553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547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1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2_Title and Content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8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5000"/>
          <a:stretch/>
        </p:blipFill>
        <p:spPr>
          <a:xfrm>
            <a:off x="6858000" y="0"/>
            <a:ext cx="2286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688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18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9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52" name="Google Shape;52;p19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1"/>
            <a:ext cx="1305717" cy="75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0" descr="A sunset in th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1121" r="9372"/>
          <a:stretch/>
        </p:blipFill>
        <p:spPr>
          <a:xfrm rot="-5400000" flipH="1">
            <a:off x="2000250" y="-2000250"/>
            <a:ext cx="51435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20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0"/>
            <a:ext cx="1305719" cy="75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2_Title and Content 3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658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583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21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2_Title and Content 4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2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7199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7106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22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57200" y="19954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title"/>
          </p:nvPr>
        </p:nvSpPr>
        <p:spPr>
          <a:xfrm>
            <a:off x="537247" y="1042725"/>
            <a:ext cx="48120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Employability skills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Skills audit worksheet</a:t>
            </a:r>
            <a:endParaRPr/>
          </a:p>
        </p:txBody>
      </p:sp>
      <p:sp>
        <p:nvSpPr>
          <p:cNvPr id="227" name="Google Shape;227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/>
              <a:t>For each of the eight essential skills tick the steps you feel you have achieved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/>
              <a:t>Then write down the evidence for three of your strongest skills</a:t>
            </a:r>
            <a:endParaRPr/>
          </a:p>
        </p:txBody>
      </p:sp>
      <p:sp>
        <p:nvSpPr>
          <p:cNvPr id="228" name="Google Shape;228;p10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229" name="Google Shape;229;p10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002060"/>
                </a:solidFill>
              </a:rPr>
              <a:t>Share your completed worksheet with your partner</a:t>
            </a:r>
            <a:endParaRPr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002060"/>
                </a:solidFill>
              </a:rPr>
              <a:t>Do they agree with your scoring? If not, why not?</a:t>
            </a:r>
            <a:endParaRPr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688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Skills development</a:t>
            </a:r>
            <a:endParaRPr/>
          </a:p>
        </p:txBody>
      </p:sp>
      <p:sp>
        <p:nvSpPr>
          <p:cNvPr id="235" name="Google Shape;235;p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/>
          </a:p>
        </p:txBody>
      </p:sp>
      <p:sp>
        <p:nvSpPr>
          <p:cNvPr id="236" name="Google Shape;236;p1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graphicFrame>
        <p:nvGraphicFramePr>
          <p:cNvPr id="237" name="Google Shape;237;p11"/>
          <p:cNvGraphicFramePr/>
          <p:nvPr/>
        </p:nvGraphicFramePr>
        <p:xfrm>
          <a:off x="2428530" y="1086095"/>
          <a:ext cx="3771850" cy="3637275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FFA474"/>
                    </a:gs>
                    <a:gs pos="35000">
                      <a:srgbClr val="FFBD9F"/>
                    </a:gs>
                    <a:gs pos="100000">
                      <a:srgbClr val="FFE0D6"/>
                    </a:gs>
                  </a:gsLst>
                  <a:lin ang="16200000" scaled="0"/>
                </a:gradFill>
                <a:tableStyleId>{50547425-33DB-45E5-95D6-F01C1E7E18CE}</a:tableStyleId>
              </a:tblPr>
              <a:tblGrid>
                <a:gridCol w="123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Home</a:t>
                      </a:r>
                      <a:endParaRPr sz="10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u="none" strike="noStrike" cap="none"/>
                        <a:t>Hobbies &amp; interests</a:t>
                      </a:r>
                      <a:endParaRPr sz="12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Part time work</a:t>
                      </a:r>
                      <a:endParaRPr sz="10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School </a:t>
                      </a:r>
                      <a:endParaRPr sz="10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highlight>
                          <a:srgbClr val="FFFFFF"/>
                        </a:highlight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strike="noStrike" cap="none">
                          <a:highlight>
                            <a:srgbClr val="FFFFFF"/>
                          </a:highlight>
                        </a:rPr>
                        <a:t>My </a:t>
                      </a:r>
                      <a:endParaRPr sz="1400" u="none" strike="noStrike" cap="none">
                        <a:highlight>
                          <a:srgbClr val="FFFFFF"/>
                        </a:highlight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strike="noStrike" cap="none">
                          <a:highlight>
                            <a:srgbClr val="FFFFFF"/>
                          </a:highlight>
                        </a:rPr>
                        <a:t>transferable skills</a:t>
                      </a:r>
                      <a:endParaRPr sz="10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Volunteering</a:t>
                      </a:r>
                      <a:endParaRPr sz="10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Sport</a:t>
                      </a:r>
                      <a:endParaRPr sz="10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Music/Drama</a:t>
                      </a:r>
                      <a:endParaRPr sz="10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u="none" strike="noStrike" cap="none"/>
                        <a:t>With friends</a:t>
                      </a:r>
                      <a:endParaRPr sz="8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688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>
                <a:solidFill>
                  <a:srgbClr val="002060"/>
                </a:solidFill>
              </a:rPr>
              <a:t>Review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43" name="Google Shape;243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>
                <a:solidFill>
                  <a:srgbClr val="002060"/>
                </a:solidFill>
              </a:rPr>
              <a:t>What have you learnt today? Were the exercises easy or difficult?</a:t>
            </a:r>
            <a:endParaRPr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>
                <a:solidFill>
                  <a:srgbClr val="002060"/>
                </a:solidFill>
              </a:rPr>
              <a:t>Could you confidently describe your main skills to others?</a:t>
            </a:r>
            <a:endParaRPr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>
                <a:solidFill>
                  <a:srgbClr val="002060"/>
                </a:solidFill>
              </a:rPr>
              <a:t>How will the skills you possess affect your career choice?</a:t>
            </a:r>
            <a:endParaRPr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44" name="Google Shape;244;p12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CBI definition of employability skills</a:t>
            </a:r>
            <a:endParaRPr/>
          </a:p>
        </p:txBody>
      </p:sp>
      <p:sp>
        <p:nvSpPr>
          <p:cNvPr id="147" name="Google Shape;147;p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/>
              <a:t>Taken from the publication: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/>
              <a:t>‘Employability attributes, skills and knowledge’, CBI (2007) </a:t>
            </a:r>
            <a:endParaRPr/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48" name="Google Shape;148;p2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49" name="Google Shape;149;p2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/>
              <a:t>‘a set of attributes, skills and knowledge that all labour market participants should possess to ensure they have the capability of being effective in the workplace’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8190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Simpler definition </a:t>
            </a:r>
            <a:endParaRPr/>
          </a:p>
        </p:txBody>
      </p:sp>
      <p:sp>
        <p:nvSpPr>
          <p:cNvPr id="155" name="Google Shape;155;p3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65559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002060"/>
                </a:solidFill>
              </a:rPr>
              <a:t>Employability skills are the knowledge, personal qualities, attitude and behaviour needed to:</a:t>
            </a:r>
            <a:endParaRPr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>
                <a:solidFill>
                  <a:srgbClr val="002060"/>
                </a:solidFill>
              </a:rPr>
              <a:t>Get work</a:t>
            </a:r>
            <a:endParaRPr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>
                <a:solidFill>
                  <a:srgbClr val="002060"/>
                </a:solidFill>
              </a:rPr>
              <a:t>Stay in work</a:t>
            </a:r>
            <a:endParaRPr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>
                <a:solidFill>
                  <a:srgbClr val="002060"/>
                </a:solidFill>
              </a:rPr>
              <a:t>Do your job well</a:t>
            </a:r>
            <a:endParaRPr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56" name="Google Shape;156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8190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Why are employability skills important?</a:t>
            </a:r>
            <a:endParaRPr/>
          </a:p>
        </p:txBody>
      </p:sp>
      <p:sp>
        <p:nvSpPr>
          <p:cNvPr id="162" name="Google Shape;162;p4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65559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>
                <a:solidFill>
                  <a:srgbClr val="002060"/>
                </a:solidFill>
              </a:rPr>
              <a:t>Help you realise your potential as you move through education into a chosen career</a:t>
            </a:r>
            <a:endParaRPr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>
                <a:solidFill>
                  <a:srgbClr val="002060"/>
                </a:solidFill>
              </a:rPr>
              <a:t>Help you in the future to move between jobs or career areas - so you remain employable through your working life</a:t>
            </a:r>
            <a:endParaRPr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63" name="Google Shape;163;p4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>
                <a:solidFill>
                  <a:srgbClr val="003B61"/>
                </a:solidFill>
              </a:rPr>
              <a:t>What do employers think about young people’s employability skills? </a:t>
            </a:r>
            <a:endParaRPr/>
          </a:p>
        </p:txBody>
      </p:sp>
      <p:sp>
        <p:nvSpPr>
          <p:cNvPr id="169" name="Google Shape;169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 dirty="0">
                <a:solidFill>
                  <a:srgbClr val="002060"/>
                </a:solidFill>
              </a:rPr>
              <a:t>The CBI 2019 Education and Skills </a:t>
            </a:r>
            <a:r>
              <a:rPr lang="en-GB" dirty="0" smtClean="0">
                <a:solidFill>
                  <a:srgbClr val="002060"/>
                </a:solidFill>
              </a:rPr>
              <a:t>report</a:t>
            </a:r>
            <a:r>
              <a:rPr lang="en-GB" dirty="0">
                <a:solidFill>
                  <a:srgbClr val="002060"/>
                </a:solidFill>
              </a:rPr>
              <a:t>, ‘Education and Learning for the Modern World’, which represents 190,000 employers, found 40% felt young people leaving school, college or university were not work ready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70" name="Google Shape;170;p5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71" name="Google Shape;171;p5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 dirty="0">
                <a:solidFill>
                  <a:srgbClr val="002060"/>
                </a:solidFill>
              </a:rPr>
              <a:t>The Department for Education’s ‘Employer Perspectives Survey 2018’ had similar findings in England, with perceptions of ‘work readiness’ in 18-year olds declining to 58% in 2016, down from 60% in 2014. Similarly, for those leaving further education settings, while higher than for school leavers, perceptions of work readiness fell to 68% in 2016 from 72% in 2014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GB"/>
              <a:t>Three broad types of employability skills</a:t>
            </a:r>
            <a:endParaRPr/>
          </a:p>
        </p:txBody>
      </p:sp>
      <p:sp>
        <p:nvSpPr>
          <p:cNvPr id="178" name="Google Shape;178;p6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79" name="Google Shape;179;p6"/>
          <p:cNvSpPr/>
          <p:nvPr/>
        </p:nvSpPr>
        <p:spPr>
          <a:xfrm>
            <a:off x="553425" y="1502350"/>
            <a:ext cx="2266200" cy="2464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F74F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 b="0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rPr>
              <a:t>Technical skills</a:t>
            </a:r>
            <a:endParaRPr sz="1700"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213"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lang="en-GB" sz="1213" b="0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rPr>
              <a:t>Skills which are specific to a particular sector or role, sometimes drawing off a particular body of knowledge. These skills are not easily transferred beyond the sector or role to which they relate.</a:t>
            </a:r>
            <a:endParaRPr sz="1600"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3378175" y="1502350"/>
            <a:ext cx="2387100" cy="2464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FF7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rPr>
              <a:t>Essential skills</a:t>
            </a:r>
            <a:endParaRPr sz="1400"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213"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lang="en-GB" sz="1213" b="0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rPr>
              <a:t>Highly transferable skills that everyone needs to do almost any job, which support the application of specialist knowledge and technical skills. Essential skills cover interpersonal, communication, self-management and creative problem-solving skills.</a:t>
            </a:r>
            <a:endParaRPr sz="1600"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6129150" y="1502350"/>
            <a:ext cx="2266200" cy="2464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FFAE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rPr>
              <a:t>Basic skills</a:t>
            </a:r>
            <a:endParaRPr sz="1400"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200"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lang="en-GB" sz="1200" b="0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rPr>
              <a:t>Literacy and numeracy, and basic digital skills.</a:t>
            </a:r>
            <a:r>
              <a:rPr lang="en-GB" sz="1400" b="0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GB"/>
              <a:t>Skills Builder’s eight essential skills</a:t>
            </a:r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graphicFrame>
        <p:nvGraphicFramePr>
          <p:cNvPr id="189" name="Google Shape;189;p7"/>
          <p:cNvGraphicFramePr/>
          <p:nvPr/>
        </p:nvGraphicFramePr>
        <p:xfrm>
          <a:off x="1197757" y="1535872"/>
          <a:ext cx="6612775" cy="2422225"/>
        </p:xfrm>
        <a:graphic>
          <a:graphicData uri="http://schemas.openxmlformats.org/drawingml/2006/table">
            <a:tbl>
              <a:tblPr firstRow="1" bandRow="1">
                <a:noFill/>
                <a:tableStyleId>{B6F031AD-C7D9-4310-A3F5-0750BB9B59AC}</a:tableStyleId>
              </a:tblPr>
              <a:tblGrid>
                <a:gridCol w="155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5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Communication: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>
                    <a:solidFill>
                      <a:srgbClr val="FF78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Creative problem-solving:</a:t>
                      </a:r>
                      <a:endParaRPr sz="1400" u="none" strike="noStrike" cap="none"/>
                    </a:p>
                  </a:txBody>
                  <a:tcPr marL="68575" marR="68575" marT="34300" marB="34300" anchor="ctr">
                    <a:solidFill>
                      <a:srgbClr val="FF78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Self-management:</a:t>
                      </a:r>
                      <a:endParaRPr sz="1400" u="none" strike="noStrike" cap="none"/>
                    </a:p>
                  </a:txBody>
                  <a:tcPr marL="68575" marR="68575" marT="34300" marB="34300" anchor="ctr">
                    <a:solidFill>
                      <a:srgbClr val="FF78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Interpersonal:</a:t>
                      </a:r>
                      <a:endParaRPr sz="1400" u="none" strike="noStrike" cap="none"/>
                    </a:p>
                  </a:txBody>
                  <a:tcPr marL="68575" marR="68575" marT="34300" marB="34300" anchor="ctr">
                    <a:solidFill>
                      <a:srgbClr val="FF78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Listening</a:t>
                      </a:r>
                      <a:endParaRPr sz="12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Problem-solving</a:t>
                      </a:r>
                      <a:endParaRPr sz="14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68575" marR="68575" marT="34300" marB="3430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Staying positive</a:t>
                      </a:r>
                      <a:endParaRPr sz="14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68575" marR="68575" marT="34300" marB="3430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Leadership</a:t>
                      </a:r>
                      <a:endParaRPr sz="14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68575" marR="68575" marT="34300" marB="34300"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Speaking</a:t>
                      </a:r>
                      <a:endParaRPr sz="12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Creativity</a:t>
                      </a:r>
                      <a:endParaRPr sz="1400" u="none" strike="noStrike" cap="none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2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68575" marR="68575" marT="34300" marB="3430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Aiming high</a:t>
                      </a:r>
                      <a:endParaRPr sz="14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68575" marR="68575" marT="34300" marB="3430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Teamwork</a:t>
                      </a:r>
                      <a:endParaRPr sz="14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68575" marR="68575" marT="34300" marB="34300"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GB"/>
              <a:t>Match the eight essential skills to the definitions</a:t>
            </a:r>
            <a:endParaRPr/>
          </a:p>
        </p:txBody>
      </p:sp>
      <p:sp>
        <p:nvSpPr>
          <p:cNvPr id="196" name="Google Shape;196;p8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457200" y="1472900"/>
            <a:ext cx="1914000" cy="1397700"/>
          </a:xfrm>
          <a:prstGeom prst="roundRect">
            <a:avLst>
              <a:gd name="adj" fmla="val 0"/>
            </a:avLst>
          </a:prstGeom>
          <a:solidFill>
            <a:srgbClr val="F74F79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ability to find a solution to a situation or challenge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2521988" y="1472900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7840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Working cooperatively with others towards achieving a shared goal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4587925" y="1472900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AE3B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ability to use tactics and strategies to overcome setbacks and achieve goals</a:t>
            </a: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457200" y="3031450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7840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ability to set clear, tangible goals and devise a robust route to achieving them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2519700" y="3031450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AE3B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receiving, retaining and processing of information or ideas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4586775" y="3031450"/>
            <a:ext cx="1914000" cy="1397700"/>
          </a:xfrm>
          <a:prstGeom prst="roundRect">
            <a:avLst>
              <a:gd name="adj" fmla="val 0"/>
            </a:avLst>
          </a:prstGeom>
          <a:solidFill>
            <a:srgbClr val="F74F79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Supporting, encouraging and developing others to achieve a shared goal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6653850" y="1472900"/>
            <a:ext cx="1914000" cy="1397700"/>
          </a:xfrm>
          <a:prstGeom prst="roundRect">
            <a:avLst>
              <a:gd name="adj" fmla="val 0"/>
            </a:avLst>
          </a:prstGeom>
          <a:solidFill>
            <a:srgbClr val="F74F79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oral transmission of information or ideas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6653850" y="3031450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7840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use of imagination and the generation of new ideas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257400" y="894699"/>
            <a:ext cx="8629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Listening - Speaking - Problem-solving - Creativity - Staying positive - Aiming high - Leadership - Teamwork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GB"/>
              <a:t>Match the eight essential skills to the definitions</a:t>
            </a:r>
            <a:endParaRPr/>
          </a:p>
        </p:txBody>
      </p:sp>
      <p:sp>
        <p:nvSpPr>
          <p:cNvPr id="212" name="Google Shape;212;p9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213" name="Google Shape;213;p9"/>
          <p:cNvSpPr/>
          <p:nvPr/>
        </p:nvSpPr>
        <p:spPr>
          <a:xfrm>
            <a:off x="457200" y="1492434"/>
            <a:ext cx="1914000" cy="1397700"/>
          </a:xfrm>
          <a:prstGeom prst="roundRect">
            <a:avLst>
              <a:gd name="adj" fmla="val 0"/>
            </a:avLst>
          </a:prstGeom>
          <a:solidFill>
            <a:srgbClr val="F74F79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Problem-solving</a:t>
            </a:r>
            <a:r>
              <a:rPr lang="en-GB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ability to find a solution to a situation or challenge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9"/>
          <p:cNvSpPr/>
          <p:nvPr/>
        </p:nvSpPr>
        <p:spPr>
          <a:xfrm>
            <a:off x="2521988" y="1492434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7840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Teamwork</a:t>
            </a:r>
            <a:r>
              <a:rPr lang="en-GB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Working cooperatively with others towards achieving a shared goal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9"/>
          <p:cNvSpPr/>
          <p:nvPr/>
        </p:nvSpPr>
        <p:spPr>
          <a:xfrm>
            <a:off x="4587925" y="1492434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AE3B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400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rPr>
              <a:t>Staying positive</a:t>
            </a:r>
            <a:r>
              <a:rPr lang="en-GB" sz="1400" b="0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ability to use tactics and strategies to overcome setbacks and achieve goals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9"/>
          <p:cNvSpPr/>
          <p:nvPr/>
        </p:nvSpPr>
        <p:spPr>
          <a:xfrm>
            <a:off x="457200" y="3050984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7840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Aiming high</a:t>
            </a:r>
            <a:r>
              <a:rPr lang="en-GB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ability to set clear, tangible goals and devise a robust route to achieving them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9"/>
          <p:cNvSpPr/>
          <p:nvPr/>
        </p:nvSpPr>
        <p:spPr>
          <a:xfrm>
            <a:off x="2519700" y="3050984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AE3B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400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rPr>
              <a:t>Listening</a:t>
            </a:r>
            <a:r>
              <a:rPr lang="en-GB" sz="1400" b="0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receiving, retaining and processing of information or ideas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9"/>
          <p:cNvSpPr/>
          <p:nvPr/>
        </p:nvSpPr>
        <p:spPr>
          <a:xfrm>
            <a:off x="4586775" y="3050984"/>
            <a:ext cx="1914000" cy="1397700"/>
          </a:xfrm>
          <a:prstGeom prst="roundRect">
            <a:avLst>
              <a:gd name="adj" fmla="val 0"/>
            </a:avLst>
          </a:prstGeom>
          <a:solidFill>
            <a:srgbClr val="F74F79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Leadership</a:t>
            </a:r>
            <a:r>
              <a:rPr lang="en-GB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Supporting, encouraging and developing others to achieve a shared goal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9"/>
          <p:cNvSpPr/>
          <p:nvPr/>
        </p:nvSpPr>
        <p:spPr>
          <a:xfrm>
            <a:off x="6653850" y="1492434"/>
            <a:ext cx="1914000" cy="1397700"/>
          </a:xfrm>
          <a:prstGeom prst="roundRect">
            <a:avLst>
              <a:gd name="adj" fmla="val 0"/>
            </a:avLst>
          </a:prstGeom>
          <a:solidFill>
            <a:srgbClr val="F74F79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r>
              <a:rPr lang="en-GB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oral transmission of information or ideas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9"/>
          <p:cNvSpPr/>
          <p:nvPr/>
        </p:nvSpPr>
        <p:spPr>
          <a:xfrm>
            <a:off x="6653850" y="3050984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7840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Creativity</a:t>
            </a:r>
            <a:r>
              <a:rPr lang="en-GB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use of imagination and the generation of new ideas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272175" y="847548"/>
            <a:ext cx="8629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GB" sz="1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Answers:</a:t>
            </a:r>
            <a:endParaRPr sz="1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701</Words>
  <Application>Microsoft Office PowerPoint</Application>
  <PresentationFormat>On-screen Show (16:9)</PresentationFormat>
  <Paragraphs>115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Employability skills</vt:lpstr>
      <vt:lpstr>CBI definition of employability skills</vt:lpstr>
      <vt:lpstr>Simpler definition </vt:lpstr>
      <vt:lpstr>Why are employability skills important?</vt:lpstr>
      <vt:lpstr>What do employers think about young people’s employability skills? </vt:lpstr>
      <vt:lpstr>Three broad types of employability skills</vt:lpstr>
      <vt:lpstr>Skills Builder’s eight essential skills</vt:lpstr>
      <vt:lpstr>Match the eight essential skills to the definitions</vt:lpstr>
      <vt:lpstr>Match the eight essential skills to the definitions</vt:lpstr>
      <vt:lpstr>Skills audit worksheet</vt:lpstr>
      <vt:lpstr>Skills development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Employability skills</dc:title>
  <dc:creator>Jo Carrington</dc:creator>
  <cp:lastModifiedBy>Jo Carrington</cp:lastModifiedBy>
  <cp:revision>3</cp:revision>
  <dcterms:modified xsi:type="dcterms:W3CDTF">2022-08-05T10:58:18Z</dcterms:modified>
</cp:coreProperties>
</file>